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6E9A-631F-4ED9-AA7B-7EE1BB0A7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3DC55-524F-4E49-B934-5299617BC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AF819-F802-4686-B875-9D0AD586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9AF2B-EB6E-42F4-9B36-F9B574398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0740D-332C-4856-B3CB-F8C53EA4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2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C9C9-8622-40AF-8458-8B83793E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BEB26-2C14-45D0-995C-505EC67FC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B444-387F-4FFB-AF1E-211C3EFA0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A8A68-7422-4C12-895F-F9DF1DA1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7547E-EAFD-4D32-9E91-2C8B64BF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0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63D0E-8FEB-41E4-9154-A2FF20E1F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8288A-0466-4940-9761-047527C21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0E0E8-44F5-4085-BBE1-44D2367D9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2D789-D983-41CB-BC68-1E1DD74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8A908-F26C-4000-8E6E-EE52B020B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8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9874-62CC-47CD-8291-413E2A9D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2D11F-76C2-4628-B301-5A001FC1F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6E2E5-E873-40D7-9852-B01CE9379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2F17B-7E15-44EC-B270-2D843392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38B90-B7AC-4351-96B4-9DDE2C37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9183C-8942-4B81-9D5E-47A656C9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6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698E9-58C8-46CC-AF5C-827DCA9D0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98113-44A4-4657-AEEA-3065E7B7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4B4BD-6287-4488-9AF2-30184E7C7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98B8B-DE9E-4B97-B1EB-C36788F50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F792A0-742B-4782-9F97-1640D0EAC8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8565F-3967-4A9C-8F66-EDD8862C3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81D39A-A852-4424-9D96-35096E32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C74A23-B917-4FD6-97A1-83A50757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26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F0AE-24C5-424C-AC96-E9D31C69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180DAB-18F4-4C34-8239-AEE4B548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FB323B-1D77-4CD9-904F-93625FFB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2BFBD-79CF-4541-9A44-D11312F2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0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3B09A-FB6A-4DC1-A4A1-A6DC187BD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FD3ECF-CAFA-402B-89F9-C9BEE17E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B7904-3CF9-4A7F-853C-3065D18CE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9E93-31BC-43E1-86C1-AF47CBE6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8DA5-0567-4E0A-A851-75464623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D5A84-8979-46B5-BF65-F92FDFBF3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EE3C1-E859-48F9-A2F6-A220E4499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C8EFA-A539-4D42-8BDE-AE2329D2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D38EF-B98F-4F16-B8B4-8F1F4881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6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53897-3E9F-49AD-8B99-EE43EDA63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DC1D35-208A-490E-A861-F4E727CB88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EC9C4-55E6-47B8-AD10-34B2D3029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04F89-423D-4452-87B6-94FF2246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F1DB6-D9A7-4C22-9827-B6F297A4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7F842-999D-4EDB-96FA-F1B2916F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0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6D07-ECCF-4447-9E71-E0AEF51A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A67DF-FE43-4C61-87FC-D0051386C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2B771-D11C-462D-83C4-9B058D0B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86151-96EB-477C-B197-DEB479875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51FB9-BE6C-44BF-9AD0-0F47E56B8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5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D2899E-5C79-4897-9C60-9C2EA321F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C189C-E21D-467D-A8D6-AD18503C78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96943-F9DA-4437-A7E6-3EAA735BC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B37FE-4699-4D69-B608-1223D6F8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F360D-78FA-4133-A592-8977A8112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9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A413B3-606D-4511-A727-116D9383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AB9AF-C1B1-412D-9BB3-FFFB59730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5E84D-8C86-4046-8A11-730C6851A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C3905-7D75-4747-8EB8-1ED0BFFEA06D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B76A9-D0CE-4EA0-8AEE-FF4367F134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0F195-76BA-416B-854E-4A870DEE8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DD100-FB33-4A9B-9240-95CDF3358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liest sites in Islam - Wikipedia">
            <a:extLst>
              <a:ext uri="{FF2B5EF4-FFF2-40B4-BE49-F238E27FC236}">
                <a16:creationId xmlns:a16="http://schemas.microsoft.com/office/drawing/2014/main" id="{A955A04B-6665-4BED-9BBE-7A26C8923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" b="13940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CB9187-DFF0-4AB1-B9F4-C44CC0F3F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Chapter 3 review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F8960-6664-4E54-B97E-43AD6DEC1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Islam</a:t>
            </a:r>
          </a:p>
        </p:txBody>
      </p:sp>
    </p:spTree>
    <p:extLst>
      <p:ext uri="{BB962C8B-B14F-4D97-AF65-F5344CB8AC3E}">
        <p14:creationId xmlns:p14="http://schemas.microsoft.com/office/powerpoint/2010/main" val="3525147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EE7AB7-C7CA-4697-BAB6-A2A529809180}"/>
              </a:ext>
            </a:extLst>
          </p:cNvPr>
          <p:cNvSpPr txBox="1"/>
          <p:nvPr/>
        </p:nvSpPr>
        <p:spPr>
          <a:xfrm>
            <a:off x="744279" y="701749"/>
            <a:ext cx="3253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religion is Islam considered? (hint – One God)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693C1F-9520-484B-B0D7-3EDC5E9E557F}"/>
              </a:ext>
            </a:extLst>
          </p:cNvPr>
          <p:cNvSpPr txBox="1"/>
          <p:nvPr/>
        </p:nvSpPr>
        <p:spPr>
          <a:xfrm>
            <a:off x="978195" y="1626781"/>
            <a:ext cx="301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Monotheist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B3781-E578-4594-B10D-B435EE91AD14}"/>
              </a:ext>
            </a:extLst>
          </p:cNvPr>
          <p:cNvSpPr txBox="1"/>
          <p:nvPr/>
        </p:nvSpPr>
        <p:spPr>
          <a:xfrm>
            <a:off x="478465" y="3264195"/>
            <a:ext cx="3381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Whom do Muslims recognize as the final prophet from God?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07FCD-0EC3-4503-AD2F-ED9FB94761D6}"/>
              </a:ext>
            </a:extLst>
          </p:cNvPr>
          <p:cNvSpPr txBox="1"/>
          <p:nvPr/>
        </p:nvSpPr>
        <p:spPr>
          <a:xfrm>
            <a:off x="744279" y="4104167"/>
            <a:ext cx="287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ED440A-BD9D-49AD-A1D9-46DF11BF5A86}"/>
              </a:ext>
            </a:extLst>
          </p:cNvPr>
          <p:cNvSpPr txBox="1"/>
          <p:nvPr/>
        </p:nvSpPr>
        <p:spPr>
          <a:xfrm>
            <a:off x="584791" y="5209953"/>
            <a:ext cx="361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holy book of Islam that provides Muslims guidance?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9DAA0-F8EB-4D80-829A-4C54FA182D19}"/>
              </a:ext>
            </a:extLst>
          </p:cNvPr>
          <p:cNvSpPr txBox="1"/>
          <p:nvPr/>
        </p:nvSpPr>
        <p:spPr>
          <a:xfrm>
            <a:off x="744279" y="6156251"/>
            <a:ext cx="264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Quran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D5135D-303B-4366-BBEE-8DE9633BDDE7}"/>
              </a:ext>
            </a:extLst>
          </p:cNvPr>
          <p:cNvSpPr txBox="1"/>
          <p:nvPr/>
        </p:nvSpPr>
        <p:spPr>
          <a:xfrm>
            <a:off x="8943985" y="127229"/>
            <a:ext cx="2870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a Muslim place of worship called?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4DD69-7DC2-4189-A8F6-6F67B11BC31A}"/>
              </a:ext>
            </a:extLst>
          </p:cNvPr>
          <p:cNvSpPr txBox="1"/>
          <p:nvPr/>
        </p:nvSpPr>
        <p:spPr>
          <a:xfrm>
            <a:off x="8943985" y="978748"/>
            <a:ext cx="321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Mosque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B83359-3607-416D-955E-694BC4FBE9EB}"/>
              </a:ext>
            </a:extLst>
          </p:cNvPr>
          <p:cNvSpPr txBox="1"/>
          <p:nvPr/>
        </p:nvSpPr>
        <p:spPr>
          <a:xfrm>
            <a:off x="8943985" y="1834542"/>
            <a:ext cx="2615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List the 5 pillars of Islam.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70DC11-939E-4AE7-86D1-60D530D8A878}"/>
              </a:ext>
            </a:extLst>
          </p:cNvPr>
          <p:cNvSpPr txBox="1"/>
          <p:nvPr/>
        </p:nvSpPr>
        <p:spPr>
          <a:xfrm>
            <a:off x="9048307" y="2525531"/>
            <a:ext cx="23285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Belief</a:t>
            </a:r>
          </a:p>
          <a:p>
            <a:r>
              <a:rPr lang="en-US" dirty="0"/>
              <a:t>Prayer (5 times a day)</a:t>
            </a:r>
          </a:p>
          <a:p>
            <a:r>
              <a:rPr lang="en-US" dirty="0"/>
              <a:t>Charity</a:t>
            </a:r>
          </a:p>
          <a:p>
            <a:r>
              <a:rPr lang="en-US" dirty="0"/>
              <a:t>Fasting</a:t>
            </a:r>
          </a:p>
          <a:p>
            <a:r>
              <a:rPr lang="en-US" dirty="0"/>
              <a:t>Pilgrimage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3777E-81E2-4261-A3F2-BE606F85A1E5}"/>
              </a:ext>
            </a:extLst>
          </p:cNvPr>
          <p:cNvSpPr txBox="1"/>
          <p:nvPr/>
        </p:nvSpPr>
        <p:spPr>
          <a:xfrm>
            <a:off x="8422989" y="4886787"/>
            <a:ext cx="391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Holy city of Islam and the shrine that resides there?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FDA5E-5027-4A73-826A-25BDE6766BB2}"/>
              </a:ext>
            </a:extLst>
          </p:cNvPr>
          <p:cNvSpPr txBox="1"/>
          <p:nvPr/>
        </p:nvSpPr>
        <p:spPr>
          <a:xfrm>
            <a:off x="8892750" y="5833085"/>
            <a:ext cx="2892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Mecca and the shrine is called the Kaaba</a:t>
            </a:r>
          </a:p>
        </p:txBody>
      </p:sp>
      <p:pic>
        <p:nvPicPr>
          <p:cNvPr id="2050" name="Picture 2" descr="Quran - Wikipedia">
            <a:extLst>
              <a:ext uri="{FF2B5EF4-FFF2-40B4-BE49-F238E27FC236}">
                <a16:creationId xmlns:a16="http://schemas.microsoft.com/office/drawing/2014/main" id="{B033A2C4-64BA-4EF7-88B9-CFB2AD4B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606" y="1509648"/>
            <a:ext cx="4445777" cy="296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2C3D2A-45E8-4CEE-9496-18203D1A714A}"/>
              </a:ext>
            </a:extLst>
          </p:cNvPr>
          <p:cNvSpPr txBox="1"/>
          <p:nvPr/>
        </p:nvSpPr>
        <p:spPr>
          <a:xfrm>
            <a:off x="723014" y="669851"/>
            <a:ext cx="3530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Muhammad’s death Islam split into two groups…identify them.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F3858E-72D6-4357-9983-5993C02A62B2}"/>
              </a:ext>
            </a:extLst>
          </p:cNvPr>
          <p:cNvSpPr txBox="1"/>
          <p:nvPr/>
        </p:nvSpPr>
        <p:spPr>
          <a:xfrm>
            <a:off x="723014" y="1892595"/>
            <a:ext cx="282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Sunni and Shia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729BA0-3BE7-45E5-9EB6-36C600796510}"/>
              </a:ext>
            </a:extLst>
          </p:cNvPr>
          <p:cNvSpPr txBox="1"/>
          <p:nvPr/>
        </p:nvSpPr>
        <p:spPr>
          <a:xfrm>
            <a:off x="967563" y="3030279"/>
            <a:ext cx="3530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the name of the Caliphate that the Sunni’s recognized?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F2FBE2-5B2A-4E6B-9406-EA8D41AE6FD3}"/>
              </a:ext>
            </a:extLst>
          </p:cNvPr>
          <p:cNvSpPr txBox="1"/>
          <p:nvPr/>
        </p:nvSpPr>
        <p:spPr>
          <a:xfrm>
            <a:off x="1052623" y="4178595"/>
            <a:ext cx="230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Umayyads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75BFD-19E3-46CE-AD0E-B3D43515433C}"/>
              </a:ext>
            </a:extLst>
          </p:cNvPr>
          <p:cNvSpPr txBox="1"/>
          <p:nvPr/>
        </p:nvSpPr>
        <p:spPr>
          <a:xfrm>
            <a:off x="967563" y="5188688"/>
            <a:ext cx="328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followers of Islam called?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671A8A-06ED-4E91-A2D3-362C02486EFF}"/>
              </a:ext>
            </a:extLst>
          </p:cNvPr>
          <p:cNvSpPr txBox="1"/>
          <p:nvPr/>
        </p:nvSpPr>
        <p:spPr>
          <a:xfrm>
            <a:off x="1052623" y="6081823"/>
            <a:ext cx="328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Muslims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AA7B4-6C7E-4C93-954B-CC5C5045BB3F}"/>
              </a:ext>
            </a:extLst>
          </p:cNvPr>
          <p:cNvSpPr txBox="1"/>
          <p:nvPr/>
        </p:nvSpPr>
        <p:spPr>
          <a:xfrm>
            <a:off x="7123814" y="2413591"/>
            <a:ext cx="3040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set of customs and beliefs based off of the Quran and Shariah.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8F99D-33A9-4883-8151-7A96B44621D8}"/>
              </a:ext>
            </a:extLst>
          </p:cNvPr>
          <p:cNvSpPr txBox="1"/>
          <p:nvPr/>
        </p:nvSpPr>
        <p:spPr>
          <a:xfrm>
            <a:off x="7123814" y="3429000"/>
            <a:ext cx="257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Sunnah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0D5335-AEFC-47F4-8CF7-67F1634670D5}"/>
              </a:ext>
            </a:extLst>
          </p:cNvPr>
          <p:cNvSpPr txBox="1"/>
          <p:nvPr/>
        </p:nvSpPr>
        <p:spPr>
          <a:xfrm>
            <a:off x="7123814" y="542260"/>
            <a:ext cx="333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Islamic Code of Laws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4E7F8-6D1A-41E8-ADD0-F3DE7D88D37D}"/>
              </a:ext>
            </a:extLst>
          </p:cNvPr>
          <p:cNvSpPr txBox="1"/>
          <p:nvPr/>
        </p:nvSpPr>
        <p:spPr>
          <a:xfrm>
            <a:off x="7325833" y="1031358"/>
            <a:ext cx="186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Shariah </a:t>
            </a:r>
          </a:p>
        </p:txBody>
      </p:sp>
      <p:pic>
        <p:nvPicPr>
          <p:cNvPr id="3074" name="Picture 2" descr="34,688 Muslim Praying Illustrations &amp;amp; Clip Art - iStock">
            <a:extLst>
              <a:ext uri="{FF2B5EF4-FFF2-40B4-BE49-F238E27FC236}">
                <a16:creationId xmlns:a16="http://schemas.microsoft.com/office/drawing/2014/main" id="{351D464E-9A49-4544-9999-18D95CA2D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909" y="2035730"/>
            <a:ext cx="2786539" cy="278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62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D8DE60-8DAF-4DA2-B4CD-07FDBE3A9EFD}"/>
              </a:ext>
            </a:extLst>
          </p:cNvPr>
          <p:cNvSpPr txBox="1"/>
          <p:nvPr/>
        </p:nvSpPr>
        <p:spPr>
          <a:xfrm>
            <a:off x="733647" y="404037"/>
            <a:ext cx="471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conqueror defeat the Byzantine Empire and captured the city of Constantinople?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03FB3-1C21-47A5-B2C4-CA47F05A3D4A}"/>
              </a:ext>
            </a:extLst>
          </p:cNvPr>
          <p:cNvSpPr txBox="1"/>
          <p:nvPr/>
        </p:nvSpPr>
        <p:spPr>
          <a:xfrm>
            <a:off x="733647" y="1212112"/>
            <a:ext cx="314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Mehmet 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F4DE5E-37A7-4568-819A-3C40D1FA7C2F}"/>
              </a:ext>
            </a:extLst>
          </p:cNvPr>
          <p:cNvSpPr txBox="1"/>
          <p:nvPr/>
        </p:nvSpPr>
        <p:spPr>
          <a:xfrm>
            <a:off x="839972" y="2254102"/>
            <a:ext cx="444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was considered the greatest Ottoman sultan?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A2C98-F2E7-472E-999C-B082ADEEA30D}"/>
              </a:ext>
            </a:extLst>
          </p:cNvPr>
          <p:cNvSpPr txBox="1"/>
          <p:nvPr/>
        </p:nvSpPr>
        <p:spPr>
          <a:xfrm>
            <a:off x="839972" y="3179135"/>
            <a:ext cx="431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Suleiman I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0C960-2950-431C-87C6-B267C5420A6E}"/>
              </a:ext>
            </a:extLst>
          </p:cNvPr>
          <p:cNvSpPr txBox="1"/>
          <p:nvPr/>
        </p:nvSpPr>
        <p:spPr>
          <a:xfrm>
            <a:off x="914400" y="4029740"/>
            <a:ext cx="363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climate best describes the Arabian peninsula?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251E9-1A3E-4E9C-B260-54DD1EB9F773}"/>
              </a:ext>
            </a:extLst>
          </p:cNvPr>
          <p:cNvSpPr txBox="1"/>
          <p:nvPr/>
        </p:nvSpPr>
        <p:spPr>
          <a:xfrm>
            <a:off x="1041991" y="4869712"/>
            <a:ext cx="2062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Desert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C0361-0C16-4006-9F39-A61E332BEFED}"/>
              </a:ext>
            </a:extLst>
          </p:cNvPr>
          <p:cNvSpPr txBox="1"/>
          <p:nvPr/>
        </p:nvSpPr>
        <p:spPr>
          <a:xfrm>
            <a:off x="7166344" y="531628"/>
            <a:ext cx="4199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Muslim merchants, armies, and Sufis contribute to the Middle Eastern world?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AE98B2-7B31-4BBF-A805-337E34560817}"/>
              </a:ext>
            </a:extLst>
          </p:cNvPr>
          <p:cNvSpPr txBox="1"/>
          <p:nvPr/>
        </p:nvSpPr>
        <p:spPr>
          <a:xfrm>
            <a:off x="7240772" y="1456660"/>
            <a:ext cx="3327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spread the Arabic Language and the religion of Islam  </a:t>
            </a:r>
          </a:p>
        </p:txBody>
      </p:sp>
      <p:pic>
        <p:nvPicPr>
          <p:cNvPr id="4098" name="Picture 2" descr="How Ottoman Conqueror Mehmed II Bent Eastern Europe To His Will">
            <a:extLst>
              <a:ext uri="{FF2B5EF4-FFF2-40B4-BE49-F238E27FC236}">
                <a16:creationId xmlns:a16="http://schemas.microsoft.com/office/drawing/2014/main" id="{268547D8-CE0B-4CB5-9CA4-710BE1151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51" y="2900433"/>
            <a:ext cx="7180304" cy="380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60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56D9F5-5FBD-48A5-B6B1-A0AE6B0E61E6}"/>
              </a:ext>
            </a:extLst>
          </p:cNvPr>
          <p:cNvSpPr txBox="1"/>
          <p:nvPr/>
        </p:nvSpPr>
        <p:spPr>
          <a:xfrm>
            <a:off x="531628" y="531628"/>
            <a:ext cx="4316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Arabic numerals were first learned form what group of people?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F9633C-E5DC-4EB2-81F7-029C10813397}"/>
              </a:ext>
            </a:extLst>
          </p:cNvPr>
          <p:cNvSpPr txBox="1"/>
          <p:nvPr/>
        </p:nvSpPr>
        <p:spPr>
          <a:xfrm>
            <a:off x="627321" y="1562986"/>
            <a:ext cx="247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Hindus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E13A8-BF20-4C8B-9829-14094A65861F}"/>
              </a:ext>
            </a:extLst>
          </p:cNvPr>
          <p:cNvSpPr txBox="1"/>
          <p:nvPr/>
        </p:nvSpPr>
        <p:spPr>
          <a:xfrm>
            <a:off x="627321" y="2881423"/>
            <a:ext cx="366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Muslims discouraged _________ in their art.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23CD4C-D1BC-4F79-A3E4-99A63C4D90D2}"/>
              </a:ext>
            </a:extLst>
          </p:cNvPr>
          <p:cNvSpPr txBox="1"/>
          <p:nvPr/>
        </p:nvSpPr>
        <p:spPr>
          <a:xfrm>
            <a:off x="723014" y="3774558"/>
            <a:ext cx="2658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Living things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D54AED-69CB-4B40-B467-7C19D64AADFC}"/>
              </a:ext>
            </a:extLst>
          </p:cNvPr>
          <p:cNvSpPr txBox="1"/>
          <p:nvPr/>
        </p:nvSpPr>
        <p:spPr>
          <a:xfrm>
            <a:off x="7148161" y="208462"/>
            <a:ext cx="427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field of mathematics was invited by the Muslim scholars?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BEF5A4-158D-46E9-BD03-4C2FDBC86088}"/>
              </a:ext>
            </a:extLst>
          </p:cNvPr>
          <p:cNvSpPr txBox="1"/>
          <p:nvPr/>
        </p:nvSpPr>
        <p:spPr>
          <a:xfrm>
            <a:off x="7148161" y="993293"/>
            <a:ext cx="2030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Algebra </a:t>
            </a:r>
          </a:p>
        </p:txBody>
      </p:sp>
      <p:pic>
        <p:nvPicPr>
          <p:cNvPr id="5122" name="Picture 2" descr="10 Remarkable Achievements of Muslim Astronomers | Convergence Stride">
            <a:extLst>
              <a:ext uri="{FF2B5EF4-FFF2-40B4-BE49-F238E27FC236}">
                <a16:creationId xmlns:a16="http://schemas.microsoft.com/office/drawing/2014/main" id="{D9737174-EBF2-4539-8368-E42FDF9E6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310" y="1982288"/>
            <a:ext cx="48768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09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2667d7ae90f5915ceeec9165bcf306c9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8038df40a4830b171692e52543c1e98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BEB7BB-4B05-4654-B640-9529453ED8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B0C4AF-57CB-42A4-AC4D-2B65BB9BF1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B6A005-55D5-49A7-8F55-DF77A613B79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23ee004a-44b5-429e-b90a-d874061c14cc"/>
    <ds:schemaRef ds:uri="c856a6bc-12b5-4d26-a196-d933ad616d3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247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Chapter 3 review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review </dc:title>
  <dc:creator>Matthew Kovach</dc:creator>
  <cp:lastModifiedBy>Beverly Richmond</cp:lastModifiedBy>
  <cp:revision>3</cp:revision>
  <dcterms:created xsi:type="dcterms:W3CDTF">2021-10-25T14:06:23Z</dcterms:created>
  <dcterms:modified xsi:type="dcterms:W3CDTF">2021-10-26T18:20:45Z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0x010100914852ACC1E22440808C402C0C91CAD7</vt:lpwstr>
  </property>
</Properties>
</file>